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7" r:id="rId3"/>
    <p:sldId id="417" r:id="rId4"/>
    <p:sldId id="284" r:id="rId5"/>
    <p:sldId id="412" r:id="rId6"/>
    <p:sldId id="382" r:id="rId7"/>
    <p:sldId id="396" r:id="rId8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C0C2"/>
    <a:srgbClr val="BAD2E9"/>
    <a:srgbClr val="FAB030"/>
    <a:srgbClr val="42454A"/>
    <a:srgbClr val="E5521F"/>
    <a:srgbClr val="2FA886"/>
    <a:srgbClr val="0176DE"/>
    <a:srgbClr val="595959"/>
    <a:srgbClr val="E451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85" autoAdjust="0"/>
    <p:restoredTop sz="96238" autoAdjust="0"/>
  </p:normalViewPr>
  <p:slideViewPr>
    <p:cSldViewPr snapToGrid="0">
      <p:cViewPr varScale="1">
        <p:scale>
          <a:sx n="106" d="100"/>
          <a:sy n="106" d="100"/>
        </p:scale>
        <p:origin x="272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198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408C20-977C-4F45-93A0-166B0D84C3B8}" type="datetimeFigureOut">
              <a:rPr lang="es-CL" smtClean="0"/>
              <a:t>02-08-2023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A9363-6D3C-40C9-AC79-D929A0CD3DE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8253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A9363-6D3C-40C9-AC79-D929A0CD3DE1}" type="slidenum">
              <a:rPr lang="es-CL" smtClean="0"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68283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1784836"/>
            <a:ext cx="4735091" cy="641123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3300"/>
              </a:lnSpc>
              <a:defRPr sz="30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B3C9DF47-4CF1-4A90-9AD2-69DE8336FC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05550" y="1244906"/>
            <a:ext cx="5220865" cy="45970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678906"/>
            <a:ext cx="4741862" cy="31630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944814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imagenes editab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1A346333-39F1-4215-8B83-A3EB00AC99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4FFBBDF-C425-46DA-8C47-F829AF1190C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76800" y="314323"/>
            <a:ext cx="2352675" cy="62198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s-CL" dirty="0"/>
          </a:p>
        </p:txBody>
      </p:sp>
      <p:sp>
        <p:nvSpPr>
          <p:cNvPr id="12" name="Marcador de posición de imagen 2">
            <a:extLst>
              <a:ext uri="{FF2B5EF4-FFF2-40B4-BE49-F238E27FC236}">
                <a16:creationId xmlns:a16="http://schemas.microsoft.com/office/drawing/2014/main" id="{21D491B9-536E-450F-A93C-E46E16F66F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29476" y="314324"/>
            <a:ext cx="2271268" cy="62198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s-CL" dirty="0"/>
          </a:p>
        </p:txBody>
      </p:sp>
      <p:sp>
        <p:nvSpPr>
          <p:cNvPr id="13" name="Marcador de posición de imagen 2">
            <a:extLst>
              <a:ext uri="{FF2B5EF4-FFF2-40B4-BE49-F238E27FC236}">
                <a16:creationId xmlns:a16="http://schemas.microsoft.com/office/drawing/2014/main" id="{F98FF137-E103-448B-84C5-8D5FF5C037D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00743" y="314323"/>
            <a:ext cx="2352675" cy="62198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174968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aptura de pantalla de un celular con texto e imágenes&#10;&#10;Descripción generada automáticamente">
            <a:extLst>
              <a:ext uri="{FF2B5EF4-FFF2-40B4-BE49-F238E27FC236}">
                <a16:creationId xmlns:a16="http://schemas.microsoft.com/office/drawing/2014/main" id="{5B77954C-C5D3-4DA5-9255-A917893AAB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573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1784836"/>
            <a:ext cx="4735091" cy="339239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3300"/>
              </a:lnSpc>
              <a:defRPr sz="30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B3C9DF47-4CF1-4A90-9AD2-69DE8336FC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05550" y="13814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876550"/>
            <a:ext cx="4741862" cy="2965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C59B0D4B-F302-4816-9C3C-C9A64813D0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5325" y="2247900"/>
            <a:ext cx="4741863" cy="3392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600"/>
              </a:lnSpc>
              <a:buNone/>
              <a:defRPr sz="24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s-ES" dirty="0"/>
              <a:t>Subtítulo</a:t>
            </a:r>
            <a:endParaRPr lang="es-CL" dirty="0"/>
          </a:p>
        </p:txBody>
      </p:sp>
      <p:sp>
        <p:nvSpPr>
          <p:cNvPr id="15" name="Marcador de posición de imagen 2">
            <a:extLst>
              <a:ext uri="{FF2B5EF4-FFF2-40B4-BE49-F238E27FC236}">
                <a16:creationId xmlns:a16="http://schemas.microsoft.com/office/drawing/2014/main" id="{E356690E-52EF-43FC-BEB6-AA4CB59CCED1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9039225" y="13814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16" name="Marcador de posición de imagen 2">
            <a:extLst>
              <a:ext uri="{FF2B5EF4-FFF2-40B4-BE49-F238E27FC236}">
                <a16:creationId xmlns:a16="http://schemas.microsoft.com/office/drawing/2014/main" id="{B9FB0387-89E8-4DDE-8F2D-73AD661B3BCF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305550" y="37817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17" name="Marcador de posición de imagen 2">
            <a:extLst>
              <a:ext uri="{FF2B5EF4-FFF2-40B4-BE49-F238E27FC236}">
                <a16:creationId xmlns:a16="http://schemas.microsoft.com/office/drawing/2014/main" id="{A537672B-F2D8-442C-B614-119B711BFD45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9039225" y="37817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017361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idea fuerz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EF0E9DC4-848C-498F-AA26-21B03107D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536165" y="1268083"/>
            <a:ext cx="8954219" cy="45739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2009D94-4998-4085-B4DE-541AE5480D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5325" y="1897692"/>
            <a:ext cx="3562350" cy="3314700"/>
          </a:xfrm>
          <a:prstGeom prst="rect">
            <a:avLst/>
          </a:prstGeom>
          <a:solidFill>
            <a:schemeClr val="accent1"/>
          </a:solidFill>
        </p:spPr>
        <p:txBody>
          <a:bodyPr lIns="252000" tIns="252000" rIns="252000" bIns="252000" anchor="ctr" anchorCtr="0"/>
          <a:lstStyle>
            <a:lvl1pPr marL="0" indent="0" algn="ctr">
              <a:lnSpc>
                <a:spcPts val="18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Agregar texto destacado</a:t>
            </a:r>
            <a:br>
              <a:rPr lang="es-ES" dirty="0"/>
            </a:br>
            <a:r>
              <a:rPr lang="es-ES" dirty="0"/>
              <a:t>o cita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34524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idea fuerz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EF0E9DC4-848C-498F-AA26-21B03107D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95325" y="1268083"/>
            <a:ext cx="10795059" cy="45739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2009D94-4998-4085-B4DE-541AE5480D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11679" y="1897692"/>
            <a:ext cx="3562350" cy="3314700"/>
          </a:xfrm>
          <a:prstGeom prst="rect">
            <a:avLst/>
          </a:prstGeom>
          <a:solidFill>
            <a:schemeClr val="accent3"/>
          </a:solidFill>
        </p:spPr>
        <p:txBody>
          <a:bodyPr lIns="252000" tIns="252000" rIns="252000" bIns="252000" anchor="ctr" anchorCtr="0"/>
          <a:lstStyle>
            <a:lvl1pPr marL="0" indent="0" algn="ctr">
              <a:lnSpc>
                <a:spcPts val="18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Agregar texto destacado</a:t>
            </a:r>
            <a:br>
              <a:rPr lang="es-ES" dirty="0"/>
            </a:br>
            <a:r>
              <a:rPr lang="es-ES" dirty="0"/>
              <a:t>o cita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3118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idea fuerza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EF0E9DC4-848C-498F-AA26-21B03107D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95325" y="1268083"/>
            <a:ext cx="8954219" cy="45739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2009D94-4998-4085-B4DE-541AE5480D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62900" y="1897692"/>
            <a:ext cx="3562350" cy="3314700"/>
          </a:xfrm>
          <a:prstGeom prst="rect">
            <a:avLst/>
          </a:prstGeom>
          <a:solidFill>
            <a:schemeClr val="accent2"/>
          </a:solidFill>
        </p:spPr>
        <p:txBody>
          <a:bodyPr lIns="252000" tIns="252000" rIns="252000" bIns="252000" anchor="ctr" anchorCtr="0"/>
          <a:lstStyle>
            <a:lvl1pPr marL="0" indent="0" algn="ctr">
              <a:lnSpc>
                <a:spcPts val="1800"/>
              </a:lnSpc>
              <a:buNone/>
              <a:defRPr sz="1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Agregar texto destacado</a:t>
            </a:r>
            <a:br>
              <a:rPr lang="es-ES" dirty="0"/>
            </a:br>
            <a:r>
              <a:rPr lang="es-ES" dirty="0"/>
              <a:t>o cita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02785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licación por Pu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6" y="1784836"/>
            <a:ext cx="3086100" cy="641123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26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678906"/>
            <a:ext cx="3086100" cy="31630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0B473D-A6CC-4DA4-9939-45893495D9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43412" y="1533526"/>
            <a:ext cx="1147764" cy="1147764"/>
          </a:xfrm>
          <a:prstGeom prst="rect">
            <a:avLst/>
          </a:prstGeom>
          <a:solidFill>
            <a:schemeClr val="accent1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01</a:t>
            </a:r>
            <a:endParaRPr lang="es-CL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48BF0F4-6697-4145-88DC-B6C5B906A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91176" y="1533526"/>
            <a:ext cx="5676899" cy="114538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6" name="Marcador de texto 4">
            <a:extLst>
              <a:ext uri="{FF2B5EF4-FFF2-40B4-BE49-F238E27FC236}">
                <a16:creationId xmlns:a16="http://schemas.microsoft.com/office/drawing/2014/main" id="{AE5E2E53-40D6-41C5-8DD7-B6DCCE0CAE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3412" y="2949568"/>
            <a:ext cx="1147764" cy="1147764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02</a:t>
            </a:r>
            <a:endParaRPr lang="es-CL" dirty="0"/>
          </a:p>
        </p:txBody>
      </p:sp>
      <p:sp>
        <p:nvSpPr>
          <p:cNvPr id="17" name="Marcador de texto 10">
            <a:extLst>
              <a:ext uri="{FF2B5EF4-FFF2-40B4-BE49-F238E27FC236}">
                <a16:creationId xmlns:a16="http://schemas.microsoft.com/office/drawing/2014/main" id="{5C71B0C8-F541-4AAE-8F1C-A4DFDEC2341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1176" y="2949568"/>
            <a:ext cx="5676899" cy="114538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8" name="Marcador de texto 4">
            <a:extLst>
              <a:ext uri="{FF2B5EF4-FFF2-40B4-BE49-F238E27FC236}">
                <a16:creationId xmlns:a16="http://schemas.microsoft.com/office/drawing/2014/main" id="{851DCBBA-5C3A-4E80-A8F6-569F1B10D96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43412" y="4395784"/>
            <a:ext cx="1147764" cy="1147764"/>
          </a:xfrm>
          <a:prstGeom prst="rect">
            <a:avLst/>
          </a:prstGeom>
          <a:solidFill>
            <a:schemeClr val="accent3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03</a:t>
            </a:r>
            <a:endParaRPr lang="es-CL" dirty="0"/>
          </a:p>
        </p:txBody>
      </p:sp>
      <p:sp>
        <p:nvSpPr>
          <p:cNvPr id="19" name="Marcador de texto 10">
            <a:extLst>
              <a:ext uri="{FF2B5EF4-FFF2-40B4-BE49-F238E27FC236}">
                <a16:creationId xmlns:a16="http://schemas.microsoft.com/office/drawing/2014/main" id="{8F5ACB2F-1044-40AD-9007-2E20D9AC22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1176" y="4395784"/>
            <a:ext cx="5676899" cy="114538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99154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licación por Punt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9338" y="1376138"/>
            <a:ext cx="7553324" cy="619124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ctr">
              <a:lnSpc>
                <a:spcPts val="27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</a:t>
            </a:r>
            <a:br>
              <a:rPr lang="es-ES" dirty="0"/>
            </a:br>
            <a:r>
              <a:rPr lang="es-ES" dirty="0"/>
              <a:t>Enunciado</a:t>
            </a:r>
            <a:endParaRPr lang="es-CL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0B473D-A6CC-4DA4-9939-45893495D9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5326" y="2387148"/>
            <a:ext cx="1041852" cy="1041852"/>
          </a:xfrm>
          <a:prstGeom prst="rect">
            <a:avLst/>
          </a:prstGeom>
          <a:solidFill>
            <a:schemeClr val="accent1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01</a:t>
            </a:r>
            <a:endParaRPr lang="es-CL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48BF0F4-6697-4145-88DC-B6C5B906A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37178" y="2387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F1776350-B538-4CE4-B8AA-A3DBFF53F4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77" y="2387148"/>
            <a:ext cx="1041852" cy="1041852"/>
          </a:xfrm>
          <a:prstGeom prst="rect">
            <a:avLst/>
          </a:prstGeom>
          <a:solidFill>
            <a:schemeClr val="accent4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04</a:t>
            </a:r>
            <a:endParaRPr lang="es-CL" dirty="0"/>
          </a:p>
        </p:txBody>
      </p:sp>
      <p:sp>
        <p:nvSpPr>
          <p:cNvPr id="12" name="Marcador de texto 10">
            <a:extLst>
              <a:ext uri="{FF2B5EF4-FFF2-40B4-BE49-F238E27FC236}">
                <a16:creationId xmlns:a16="http://schemas.microsoft.com/office/drawing/2014/main" id="{0AC0688C-69D2-4447-A387-06DDA0D1CB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80729" y="2387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3" name="Marcador de texto 4">
            <a:extLst>
              <a:ext uri="{FF2B5EF4-FFF2-40B4-BE49-F238E27FC236}">
                <a16:creationId xmlns:a16="http://schemas.microsoft.com/office/drawing/2014/main" id="{C74A3EF2-2920-455A-B2BB-72D3C57EB5A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325" y="4800148"/>
            <a:ext cx="1041852" cy="1041852"/>
          </a:xfrm>
          <a:prstGeom prst="rect">
            <a:avLst/>
          </a:prstGeom>
          <a:solidFill>
            <a:schemeClr val="accent3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03</a:t>
            </a:r>
            <a:endParaRPr lang="es-CL" dirty="0"/>
          </a:p>
        </p:txBody>
      </p:sp>
      <p:sp>
        <p:nvSpPr>
          <p:cNvPr id="14" name="Marcador de texto 10">
            <a:extLst>
              <a:ext uri="{FF2B5EF4-FFF2-40B4-BE49-F238E27FC236}">
                <a16:creationId xmlns:a16="http://schemas.microsoft.com/office/drawing/2014/main" id="{67A9CFD9-4A2C-4892-B2FF-482625AA2E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7177" y="4800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5" name="Marcador de texto 4">
            <a:extLst>
              <a:ext uri="{FF2B5EF4-FFF2-40B4-BE49-F238E27FC236}">
                <a16:creationId xmlns:a16="http://schemas.microsoft.com/office/drawing/2014/main" id="{4A54F3CB-38F6-4C1A-BB99-0C89E15A11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8876" y="4800148"/>
            <a:ext cx="1041852" cy="1041852"/>
          </a:xfrm>
          <a:prstGeom prst="rect">
            <a:avLst/>
          </a:prstGeom>
          <a:solidFill>
            <a:schemeClr val="accent6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06</a:t>
            </a:r>
            <a:endParaRPr lang="es-CL" dirty="0"/>
          </a:p>
        </p:txBody>
      </p:sp>
      <p:sp>
        <p:nvSpPr>
          <p:cNvPr id="20" name="Marcador de texto 10">
            <a:extLst>
              <a:ext uri="{FF2B5EF4-FFF2-40B4-BE49-F238E27FC236}">
                <a16:creationId xmlns:a16="http://schemas.microsoft.com/office/drawing/2014/main" id="{E91A372C-E261-46BC-BFA1-C0F3E100D9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80728" y="4800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21" name="Marcador de texto 4">
            <a:extLst>
              <a:ext uri="{FF2B5EF4-FFF2-40B4-BE49-F238E27FC236}">
                <a16:creationId xmlns:a16="http://schemas.microsoft.com/office/drawing/2014/main" id="{AAF8E3EF-9D2E-4C30-8DEF-9668964E29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5" y="3593648"/>
            <a:ext cx="1041852" cy="1041852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02</a:t>
            </a:r>
            <a:endParaRPr lang="es-CL" dirty="0"/>
          </a:p>
        </p:txBody>
      </p:sp>
      <p:sp>
        <p:nvSpPr>
          <p:cNvPr id="22" name="Marcador de texto 10">
            <a:extLst>
              <a:ext uri="{FF2B5EF4-FFF2-40B4-BE49-F238E27FC236}">
                <a16:creationId xmlns:a16="http://schemas.microsoft.com/office/drawing/2014/main" id="{4DB0AA4F-28AB-4D18-9878-E7A94933C9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37177" y="35936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23" name="Marcador de texto 4">
            <a:extLst>
              <a:ext uri="{FF2B5EF4-FFF2-40B4-BE49-F238E27FC236}">
                <a16:creationId xmlns:a16="http://schemas.microsoft.com/office/drawing/2014/main" id="{2A35C372-5FA0-4538-943F-B155A08B44C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38876" y="3593648"/>
            <a:ext cx="1041852" cy="1041852"/>
          </a:xfrm>
          <a:prstGeom prst="rect">
            <a:avLst/>
          </a:prstGeom>
          <a:solidFill>
            <a:schemeClr val="accent5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05</a:t>
            </a:r>
            <a:endParaRPr lang="es-CL" dirty="0"/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966D61FD-EF43-4F6C-B395-3E7ADD61DA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80728" y="35936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761940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licación con icon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">
            <a:extLst>
              <a:ext uri="{FF2B5EF4-FFF2-40B4-BE49-F238E27FC236}">
                <a16:creationId xmlns:a16="http://schemas.microsoft.com/office/drawing/2014/main" id="{92AC821A-C21A-4DCE-A615-860412C3089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9338" y="1376138"/>
            <a:ext cx="7553324" cy="619124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ctr">
              <a:lnSpc>
                <a:spcPts val="27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</a:t>
            </a:r>
            <a:br>
              <a:rPr lang="es-ES" dirty="0"/>
            </a:br>
            <a:r>
              <a:rPr lang="es-ES" dirty="0"/>
              <a:t>Enunciado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879510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2E5A26A-E128-4DD0-AA3A-5D7EF581D0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E478C760-F52D-44F2-AB0B-03BE48039AAC}"/>
              </a:ext>
            </a:extLst>
          </p:cNvPr>
          <p:cNvSpPr/>
          <p:nvPr userDrawn="1"/>
        </p:nvSpPr>
        <p:spPr>
          <a:xfrm>
            <a:off x="279918" y="1950098"/>
            <a:ext cx="4767943" cy="340567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B3B9DC4-D0A9-42DC-8F4D-78FD8D220A94}"/>
              </a:ext>
            </a:extLst>
          </p:cNvPr>
          <p:cNvSpPr/>
          <p:nvPr userDrawn="1"/>
        </p:nvSpPr>
        <p:spPr>
          <a:xfrm>
            <a:off x="279918" y="1950097"/>
            <a:ext cx="144000" cy="34056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19625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faz de usuario gráfica, Texto&#10;&#10;Descripción generada automáticamente con confianza media">
            <a:extLst>
              <a:ext uri="{FF2B5EF4-FFF2-40B4-BE49-F238E27FC236}">
                <a16:creationId xmlns:a16="http://schemas.microsoft.com/office/drawing/2014/main" id="{6AD0B9F3-4697-4347-92BE-0FB00962699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B85F780-4714-4CE5-8632-81CB879785C0}"/>
              </a:ext>
            </a:extLst>
          </p:cNvPr>
          <p:cNvSpPr txBox="1"/>
          <p:nvPr userDrawn="1"/>
        </p:nvSpPr>
        <p:spPr>
          <a:xfrm>
            <a:off x="723900" y="6362700"/>
            <a:ext cx="2002047" cy="2399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ts val="2200"/>
              </a:lnSpc>
            </a:pPr>
            <a:r>
              <a:rPr lang="es-ES" sz="1000" b="0" dirty="0">
                <a:solidFill>
                  <a:schemeClr val="accent1"/>
                </a:solidFill>
              </a:rPr>
              <a:t>Profesor: </a:t>
            </a:r>
            <a:r>
              <a:rPr lang="es-ES" sz="1000" b="1" dirty="0">
                <a:solidFill>
                  <a:schemeClr val="accent3"/>
                </a:solidFill>
              </a:rPr>
              <a:t>Joshua Kunst Fuentes</a:t>
            </a:r>
            <a:endParaRPr lang="es-CL" sz="1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281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50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49" r:id="rId9"/>
    <p:sldLayoutId id="2147483668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80" userDrawn="1">
          <p15:clr>
            <a:srgbClr val="F26B43"/>
          </p15:clr>
        </p15:guide>
        <p15:guide id="2" pos="4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670DC6B-0092-40C3-B942-2C8226514B08}"/>
              </a:ext>
            </a:extLst>
          </p:cNvPr>
          <p:cNvSpPr txBox="1"/>
          <p:nvPr/>
        </p:nvSpPr>
        <p:spPr>
          <a:xfrm>
            <a:off x="625149" y="2263802"/>
            <a:ext cx="4077477" cy="8720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3400"/>
              </a:lnSpc>
            </a:pPr>
            <a:r>
              <a:rPr lang="es-ES" sz="3000" b="1" dirty="0">
                <a:solidFill>
                  <a:schemeClr val="bg1"/>
                </a:solidFill>
              </a:rPr>
              <a:t>Visualización de Datos Aplicada</a:t>
            </a:r>
            <a:endParaRPr lang="es-CL" sz="3000" b="1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FFBAEA3-7AC8-461E-89D8-C0A9EEBFD6FF}"/>
              </a:ext>
            </a:extLst>
          </p:cNvPr>
          <p:cNvSpPr txBox="1"/>
          <p:nvPr/>
        </p:nvSpPr>
        <p:spPr>
          <a:xfrm>
            <a:off x="625149" y="3239081"/>
            <a:ext cx="4077477" cy="5899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Clase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6</a:t>
            </a:r>
          </a:p>
          <a:p>
            <a:pPr>
              <a:lnSpc>
                <a:spcPts val="2300"/>
              </a:lnSpc>
            </a:pP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Interactividad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HTMLWidgets</a:t>
            </a:r>
            <a:endParaRPr lang="es-CL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04E9D30-A6D4-4FB9-B266-ECB965268E31}"/>
              </a:ext>
            </a:extLst>
          </p:cNvPr>
          <p:cNvSpPr txBox="1"/>
          <p:nvPr/>
        </p:nvSpPr>
        <p:spPr>
          <a:xfrm>
            <a:off x="625149" y="4522136"/>
            <a:ext cx="4077477" cy="5642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200"/>
              </a:lnSpc>
            </a:pPr>
            <a:r>
              <a:rPr lang="es-ES" sz="1400" b="0" dirty="0">
                <a:solidFill>
                  <a:schemeClr val="bg1"/>
                </a:solidFill>
              </a:rPr>
              <a:t>Profesor:</a:t>
            </a:r>
            <a:br>
              <a:rPr lang="es-ES" sz="1600" b="1" dirty="0">
                <a:solidFill>
                  <a:schemeClr val="bg1"/>
                </a:solidFill>
              </a:rPr>
            </a:br>
            <a:r>
              <a:rPr lang="es-ES" b="1" dirty="0">
                <a:solidFill>
                  <a:schemeClr val="bg1"/>
                </a:solidFill>
              </a:rPr>
              <a:t>Joshua Kunst Fuentes</a:t>
            </a:r>
            <a:endParaRPr lang="es-C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730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ción de imagen 11" descr="Un conjunto de letras blancas en un fondo blanco&#10;&#10;Descripción generada automáticamente con confianza media">
            <a:extLst>
              <a:ext uri="{FF2B5EF4-FFF2-40B4-BE49-F238E27FC236}">
                <a16:creationId xmlns:a16="http://schemas.microsoft.com/office/drawing/2014/main" id="{80355F30-EA98-37D5-ED88-42E326EC183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28" r="39728"/>
          <a:stretch>
            <a:fillRect/>
          </a:stretch>
        </p:blipFill>
        <p:spPr/>
      </p:pic>
      <p:pic>
        <p:nvPicPr>
          <p:cNvPr id="15" name="Marcador de posición de imagen 14" descr="Imagen que contiene Dibujo de ingeniería&#10;&#10;Descripción generada automáticamente">
            <a:extLst>
              <a:ext uri="{FF2B5EF4-FFF2-40B4-BE49-F238E27FC236}">
                <a16:creationId xmlns:a16="http://schemas.microsoft.com/office/drawing/2014/main" id="{BD9567B1-FB99-532B-6DA5-30DE1B6FB90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62" r="39362"/>
          <a:stretch>
            <a:fillRect/>
          </a:stretch>
        </p:blipFill>
        <p:spPr/>
      </p:pic>
      <p:pic>
        <p:nvPicPr>
          <p:cNvPr id="10" name="Marcador de posición de imagen 9" descr="Un dibujo de un pizarrón&#10;&#10;Descripción generada automáticamente con confianza baja">
            <a:extLst>
              <a:ext uri="{FF2B5EF4-FFF2-40B4-BE49-F238E27FC236}">
                <a16:creationId xmlns:a16="http://schemas.microsoft.com/office/drawing/2014/main" id="{274DA18A-F05B-3F20-3854-EE6CFACB16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62" r="39362"/>
          <a:stretch>
            <a:fillRect/>
          </a:stretch>
        </p:blipFill>
        <p:spPr/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6E19920A-FCF3-4BA3-BBD1-A56B54B0B70A}"/>
              </a:ext>
            </a:extLst>
          </p:cNvPr>
          <p:cNvSpPr/>
          <p:nvPr/>
        </p:nvSpPr>
        <p:spPr>
          <a:xfrm>
            <a:off x="279918" y="1950098"/>
            <a:ext cx="4767943" cy="340567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C93F739-76F3-4AEB-9BB9-C6E16B7F81F4}"/>
              </a:ext>
            </a:extLst>
          </p:cNvPr>
          <p:cNvSpPr/>
          <p:nvPr/>
        </p:nvSpPr>
        <p:spPr>
          <a:xfrm>
            <a:off x="279918" y="1950097"/>
            <a:ext cx="144000" cy="34056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1FD2E5F-D0ED-4BAA-9A6B-2C6BEC22BB1D}"/>
              </a:ext>
            </a:extLst>
          </p:cNvPr>
          <p:cNvSpPr txBox="1"/>
          <p:nvPr/>
        </p:nvSpPr>
        <p:spPr>
          <a:xfrm>
            <a:off x="625149" y="2263802"/>
            <a:ext cx="4077477" cy="8720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3400"/>
              </a:lnSpc>
            </a:pPr>
            <a:r>
              <a:rPr lang="es-ES" sz="3000" b="1" dirty="0">
                <a:solidFill>
                  <a:schemeClr val="bg1"/>
                </a:solidFill>
              </a:rPr>
              <a:t>Visualización de Datos Aplicada</a:t>
            </a:r>
            <a:endParaRPr lang="es-CL" sz="3000" b="1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D38985D-BA15-43E7-B851-EB6F9366569D}"/>
              </a:ext>
            </a:extLst>
          </p:cNvPr>
          <p:cNvSpPr txBox="1"/>
          <p:nvPr/>
        </p:nvSpPr>
        <p:spPr>
          <a:xfrm>
            <a:off x="625149" y="3239081"/>
            <a:ext cx="4077477" cy="5899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Clase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6</a:t>
            </a:r>
          </a:p>
          <a:p>
            <a:pPr>
              <a:lnSpc>
                <a:spcPts val="2300"/>
              </a:lnSpc>
            </a:pP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Interactividad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pt-BR" sz="2000" b="1">
                <a:solidFill>
                  <a:schemeClr val="accent1">
                    <a:lumMod val="20000"/>
                    <a:lumOff val="80000"/>
                  </a:schemeClr>
                </a:solidFill>
              </a:rPr>
              <a:t>HTMLWidgets</a:t>
            </a:r>
            <a:endParaRPr lang="es-CL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7130157-68DA-41E8-89CF-F50461673836}"/>
              </a:ext>
            </a:extLst>
          </p:cNvPr>
          <p:cNvSpPr txBox="1"/>
          <p:nvPr/>
        </p:nvSpPr>
        <p:spPr>
          <a:xfrm>
            <a:off x="625149" y="4522136"/>
            <a:ext cx="4077477" cy="5642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200"/>
              </a:lnSpc>
            </a:pPr>
            <a:r>
              <a:rPr lang="es-ES" sz="1400" b="0" dirty="0">
                <a:solidFill>
                  <a:schemeClr val="bg1"/>
                </a:solidFill>
              </a:rPr>
              <a:t>Profesor:</a:t>
            </a:r>
            <a:br>
              <a:rPr lang="es-ES" sz="1600" b="1" dirty="0">
                <a:solidFill>
                  <a:schemeClr val="bg1"/>
                </a:solidFill>
              </a:rPr>
            </a:br>
            <a:r>
              <a:rPr lang="es-ES" b="1" dirty="0">
                <a:solidFill>
                  <a:schemeClr val="bg1"/>
                </a:solidFill>
              </a:rPr>
              <a:t>Joshua Kunst Fuentes</a:t>
            </a:r>
            <a:endParaRPr lang="es-C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471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3"/>
            <a:ext cx="10349566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Evaluación 1 (de 2)</a:t>
            </a:r>
          </a:p>
        </p:txBody>
      </p:sp>
      <p:sp>
        <p:nvSpPr>
          <p:cNvPr id="2" name="Marcador de texto 3">
            <a:extLst>
              <a:ext uri="{FF2B5EF4-FFF2-40B4-BE49-F238E27FC236}">
                <a16:creationId xmlns:a16="http://schemas.microsoft.com/office/drawing/2014/main" id="{9F711233-4AA8-2214-7F72-E4ABEE1728E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12577" y="2013908"/>
            <a:ext cx="10592731" cy="4395518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Publicación viernes 28 julio.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Domingo Martes 13 agosto (1 semana y media aprox.). Entregas por email.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Contenidos: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</a:rPr>
              <a:t>Framework (</a:t>
            </a:r>
            <a:r>
              <a:rPr lang="es-ES" sz="1800" dirty="0" err="1">
                <a:solidFill>
                  <a:schemeClr val="tx1"/>
                </a:solidFill>
              </a:rPr>
              <a:t>how</a:t>
            </a:r>
            <a:r>
              <a:rPr lang="es-ES" sz="1800" dirty="0">
                <a:solidFill>
                  <a:schemeClr val="tx1"/>
                </a:solidFill>
              </a:rPr>
              <a:t>) </a:t>
            </a:r>
            <a:r>
              <a:rPr lang="es-ES" sz="1800" dirty="0" err="1">
                <a:solidFill>
                  <a:schemeClr val="tx1"/>
                </a:solidFill>
              </a:rPr>
              <a:t>Munzner</a:t>
            </a:r>
            <a:r>
              <a:rPr lang="es-ES" sz="1800" dirty="0">
                <a:solidFill>
                  <a:schemeClr val="tx1"/>
                </a:solidFill>
              </a:rPr>
              <a:t>: (De)codificar gráficos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</a:rPr>
              <a:t>Aplicar contenidos ggplot2</a:t>
            </a:r>
            <a:r>
              <a:rPr lang="es-ES" sz="2500" dirty="0"/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Formato de entrega: archivo .R con código reproducible.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Grupos de a lo más 2 integrantes.</a:t>
            </a:r>
          </a:p>
        </p:txBody>
      </p:sp>
    </p:spTree>
    <p:extLst>
      <p:ext uri="{BB962C8B-B14F-4D97-AF65-F5344CB8AC3E}">
        <p14:creationId xmlns:p14="http://schemas.microsoft.com/office/powerpoint/2010/main" val="2785603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F49B74-E007-496D-ABBE-A17E2ED576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578" y="922194"/>
            <a:ext cx="5519780" cy="339239"/>
          </a:xfrm>
        </p:spPr>
        <p:txBody>
          <a:bodyPr>
            <a:normAutofit fontScale="90000"/>
          </a:bodyPr>
          <a:lstStyle/>
          <a:p>
            <a:r>
              <a:rPr lang="es-ES" b="0" dirty="0"/>
              <a:t>Programa </a:t>
            </a:r>
            <a:endParaRPr lang="es-CL" b="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0DC2E76-B6EF-46E8-BBA7-08C0FF52C63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12577" y="2013908"/>
            <a:ext cx="11106890" cy="4395518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600" dirty="0"/>
              <a:t>Bienvenida. Conocernos. Historia. Definiciones. Ejemplos.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600" dirty="0"/>
              <a:t>Marco teórico: Framework de visualización WWH. </a:t>
            </a:r>
            <a:r>
              <a:rPr lang="es-ES" sz="1600" dirty="0" err="1"/>
              <a:t>T.Munzner</a:t>
            </a:r>
            <a:endParaRPr lang="es-ES" sz="16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600" dirty="0"/>
              <a:t>HOW: Marcas y Señales, codificación Visual/</a:t>
            </a:r>
            <a:r>
              <a:rPr lang="es-ES" sz="1600" dirty="0" err="1"/>
              <a:t>Grammar</a:t>
            </a:r>
            <a:r>
              <a:rPr lang="es-ES" sz="1600" dirty="0"/>
              <a:t> </a:t>
            </a:r>
            <a:r>
              <a:rPr lang="es-ES" sz="1600" dirty="0" err="1"/>
              <a:t>of</a:t>
            </a:r>
            <a:r>
              <a:rPr lang="es-ES" sz="1600" dirty="0"/>
              <a:t> </a:t>
            </a:r>
            <a:r>
              <a:rPr lang="es-ES" sz="1600" dirty="0" err="1"/>
              <a:t>graphics</a:t>
            </a:r>
            <a:r>
              <a:rPr lang="es-ES" sz="1600" dirty="0"/>
              <a:t>/ggplot2, </a:t>
            </a:r>
            <a:r>
              <a:rPr lang="es-ES" sz="1600" dirty="0" err="1"/>
              <a:t>plotnine</a:t>
            </a:r>
            <a:endParaRPr lang="es-ES" sz="16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600" dirty="0"/>
              <a:t>Clase práctica “Visualización de Tablas”.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600" dirty="0"/>
              <a:t>Colores. Buenas Prácticas. Espacio Preguntas Previo Evaluación. (</a:t>
            </a:r>
            <a:r>
              <a:rPr lang="es-ES" sz="1600" i="1" dirty="0"/>
              <a:t>Visualización modelos Predictivos. Datos espaciales.)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600" b="1" dirty="0"/>
              <a:t>Interactividad / </a:t>
            </a:r>
            <a:r>
              <a:rPr lang="es-ES" sz="1600" b="1" dirty="0" err="1"/>
              <a:t>HTMLWidgets</a:t>
            </a:r>
            <a:endParaRPr lang="es-ES" sz="1600" b="1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600" dirty="0" err="1"/>
              <a:t>Dashboards</a:t>
            </a:r>
            <a:r>
              <a:rPr lang="es-ES" sz="1600" dirty="0"/>
              <a:t>. </a:t>
            </a:r>
            <a:r>
              <a:rPr lang="es-ES" sz="1600" dirty="0" err="1"/>
              <a:t>Flexdashboard</a:t>
            </a:r>
            <a:r>
              <a:rPr lang="es-ES" sz="1600" dirty="0"/>
              <a:t>, </a:t>
            </a:r>
            <a:r>
              <a:rPr lang="es-ES" sz="1600" dirty="0" err="1"/>
              <a:t>Shiny</a:t>
            </a:r>
            <a:endParaRPr lang="es-ES" sz="16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600" dirty="0"/>
              <a:t>Aplicaciones</a:t>
            </a:r>
          </a:p>
        </p:txBody>
      </p:sp>
    </p:spTree>
    <p:extLst>
      <p:ext uri="{BB962C8B-B14F-4D97-AF65-F5344CB8AC3E}">
        <p14:creationId xmlns:p14="http://schemas.microsoft.com/office/powerpoint/2010/main" val="1928119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599CF-40D5-4E3F-87F5-7B7E6780DC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011" y="1441938"/>
            <a:ext cx="11711977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s-ES" sz="5400" b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Interactividad</a:t>
            </a:r>
            <a:endParaRPr lang="en-US" sz="5400" b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5710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3"/>
            <a:ext cx="10349566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dirty="0"/>
              <a:t>Color:</a:t>
            </a:r>
            <a:r>
              <a:rPr lang="es-ES" sz="3200" b="1" dirty="0"/>
              <a:t> Ejemplos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348DACC-5CD8-F0B5-63F7-DDC2E73B69C3}"/>
              </a:ext>
            </a:extLst>
          </p:cNvPr>
          <p:cNvSpPr txBox="1"/>
          <p:nvPr/>
        </p:nvSpPr>
        <p:spPr>
          <a:xfrm>
            <a:off x="733302" y="1624610"/>
            <a:ext cx="3322504" cy="33636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Uso </a:t>
            </a:r>
            <a:r>
              <a:rPr lang="es-ES" b="1" dirty="0"/>
              <a:t>categórico</a:t>
            </a:r>
            <a:r>
              <a:rPr lang="es-ES" dirty="0"/>
              <a:t> del color.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Además, el color utilizado para cada categoría mantiene la semántica de lo que se está visualizando </a:t>
            </a:r>
            <a:r>
              <a:rPr lang="es-ES" b="1" dirty="0">
                <a:solidFill>
                  <a:srgbClr val="BAD2E9"/>
                </a:solidFill>
              </a:rPr>
              <a:t>Demócratas</a:t>
            </a:r>
            <a:r>
              <a:rPr lang="es-ES" dirty="0"/>
              <a:t> comparado con </a:t>
            </a:r>
            <a:r>
              <a:rPr lang="es-ES" b="1" dirty="0">
                <a:solidFill>
                  <a:srgbClr val="FFC0C2"/>
                </a:solidFill>
              </a:rPr>
              <a:t>Republicanos</a:t>
            </a:r>
            <a:r>
              <a:rPr lang="es-ES" dirty="0"/>
              <a:t> (NYT).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86D991A-7177-6172-7231-B0755FF14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806" y="860324"/>
            <a:ext cx="8136194" cy="540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359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3"/>
            <a:ext cx="10349566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dirty="0"/>
              <a:t>Color:</a:t>
            </a:r>
            <a:r>
              <a:rPr lang="es-ES" sz="3200" b="1" dirty="0"/>
              <a:t> Ejemplos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348DACC-5CD8-F0B5-63F7-DDC2E73B69C3}"/>
              </a:ext>
            </a:extLst>
          </p:cNvPr>
          <p:cNvSpPr txBox="1"/>
          <p:nvPr/>
        </p:nvSpPr>
        <p:spPr>
          <a:xfrm>
            <a:off x="733302" y="1624610"/>
            <a:ext cx="7245575" cy="870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No siempre es adecuado darle color a todo. A veces es mejor elegir qué colorear, en función del propósito de la visualización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B607F13-1749-02DA-9B76-3232003ED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7254" y="2601298"/>
            <a:ext cx="4905375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FB4C912-C49E-A3FB-E034-EB09B001FC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7643" y="1205898"/>
            <a:ext cx="3341055" cy="477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95301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EPIUC Profesores">
      <a:dk1>
        <a:srgbClr val="595959"/>
      </a:dk1>
      <a:lt1>
        <a:sysClr val="window" lastClr="FFFFFF"/>
      </a:lt1>
      <a:dk2>
        <a:srgbClr val="44546A"/>
      </a:dk2>
      <a:lt2>
        <a:srgbClr val="E7E6E6"/>
      </a:lt2>
      <a:accent1>
        <a:srgbClr val="0176DE"/>
      </a:accent1>
      <a:accent2>
        <a:srgbClr val="FEC60D"/>
      </a:accent2>
      <a:accent3>
        <a:srgbClr val="173F8A"/>
      </a:accent3>
      <a:accent4>
        <a:srgbClr val="4ACC33"/>
      </a:accent4>
      <a:accent5>
        <a:srgbClr val="FFA412"/>
      </a:accent5>
      <a:accent6>
        <a:srgbClr val="0B7A75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lnSpc>
            <a:spcPts val="2200"/>
          </a:lnSpc>
          <a:defRPr sz="1600" b="0" dirty="0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5129</TotalTime>
  <Words>223</Words>
  <Application>Microsoft Office PowerPoint</Application>
  <PresentationFormat>Panorámica</PresentationFormat>
  <Paragraphs>32</Paragraphs>
  <Slides>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 Gothic</vt:lpstr>
      <vt:lpstr>Tema de Office</vt:lpstr>
      <vt:lpstr>Presentación de PowerPoint</vt:lpstr>
      <vt:lpstr>Presentación de PowerPoint</vt:lpstr>
      <vt:lpstr>Presentación de PowerPoint</vt:lpstr>
      <vt:lpstr>Programa </vt:lpstr>
      <vt:lpstr>Interactividad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</dc:creator>
  <cp:lastModifiedBy>Joshua Benjamin Kunst Fuentes</cp:lastModifiedBy>
  <cp:revision>39</cp:revision>
  <dcterms:created xsi:type="dcterms:W3CDTF">2022-01-17T15:11:25Z</dcterms:created>
  <dcterms:modified xsi:type="dcterms:W3CDTF">2023-08-02T05:40:19Z</dcterms:modified>
</cp:coreProperties>
</file>

<file path=docProps/thumbnail.jpeg>
</file>